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CFB0F-82CF-2E4B-9FA0-1A8491AD6621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AE704-0E06-0C45-B52C-93E145F3CF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6F7C0120-261E-204E-BEFF-3855E0D1FFFD}" type="datetimeFigureOut">
              <a:rPr lang="en-US" smtClean="0"/>
              <a:pPr/>
              <a:t>9/13/11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FCA9811-59C0-9E43-BB29-EA1C47E89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Recording Transactions Using a General Journal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100" b="1" dirty="0" smtClean="0">
                <a:solidFill>
                  <a:schemeClr val="accent6">
                    <a:lumMod val="50000"/>
                  </a:schemeClr>
                </a:solidFill>
              </a:rPr>
              <a:t>General Journal</a:t>
            </a:r>
            <a:r>
              <a:rPr lang="en-US" sz="2100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en-US" sz="2700" dirty="0" smtClean="0">
                <a:solidFill>
                  <a:schemeClr val="tx1"/>
                </a:solidFill>
              </a:rPr>
              <a:t>A journal where all types of entries can be recorded.</a:t>
            </a:r>
          </a:p>
          <a:p>
            <a:pPr>
              <a:buNone/>
            </a:pPr>
            <a:r>
              <a:rPr lang="en-US" sz="2700" dirty="0" smtClean="0">
                <a:solidFill>
                  <a:schemeClr val="tx1"/>
                </a:solidFill>
              </a:rPr>
              <a:t>There are only two amount columns and used when the business cannot attribute the account to any of the special journals.  </a:t>
            </a:r>
            <a:endParaRPr lang="en-US" sz="27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Purchases Returns and Allowances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778" y="1778000"/>
            <a:ext cx="8438444" cy="4727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When a customer is unsatisfied with merchandise, they are typically allowed to return part or all of their merchandise.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This type of transaction is a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Purchases Return.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If the product is still usable or of lesser quality the vendor may offer a decrease in the account payable.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This type of transaction is a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Purchase Allowance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debit memorandum </a:t>
            </a:r>
            <a:r>
              <a:rPr lang="en-US" dirty="0" smtClean="0">
                <a:solidFill>
                  <a:schemeClr val="tx1"/>
                </a:solidFill>
              </a:rPr>
              <a:t>is a document the customer </a:t>
            </a:r>
            <a:r>
              <a:rPr lang="en-US" dirty="0" smtClean="0">
                <a:solidFill>
                  <a:schemeClr val="tx1"/>
                </a:solidFill>
              </a:rPr>
              <a:t>creates to </a:t>
            </a:r>
            <a:r>
              <a:rPr lang="en-US" dirty="0" smtClean="0">
                <a:solidFill>
                  <a:schemeClr val="tx1"/>
                </a:solidFill>
              </a:rPr>
              <a:t>identify the return or allowances.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413710"/>
            <a:ext cx="8231187" cy="8223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900" dirty="0">
                <a:ea typeface="+mj-ea"/>
                <a:cs typeface="+mj-cs"/>
              </a:rPr>
              <a:t>DEBIT MEMORANDUM  FOR PURCHASES RETURNS AND ALLOWANCES</a:t>
            </a:r>
          </a:p>
        </p:txBody>
      </p:sp>
      <p:pic>
        <p:nvPicPr>
          <p:cNvPr id="168964" name="Picture 4" descr="D:\C21 PowerPoint\Multi_Journal\art for blue\Ch18\Ch18-04b.jpg"/>
          <p:cNvPicPr>
            <a:picLocks noChangeAspect="1" noChangeArrowheads="1"/>
          </p:cNvPicPr>
          <p:nvPr/>
        </p:nvPicPr>
        <p:blipFill>
          <a:blip r:embed="rId2"/>
          <a:srcRect l="18837" b="41525"/>
          <a:stretch>
            <a:fillRect/>
          </a:stretch>
        </p:blipFill>
        <p:spPr bwMode="auto">
          <a:xfrm>
            <a:off x="422275" y="1823410"/>
            <a:ext cx="7578725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7346950" y="6770060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18-4, page 471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72"/>
          <p:cNvGrpSpPr>
            <a:grpSpLocks/>
          </p:cNvGrpSpPr>
          <p:nvPr/>
        </p:nvGrpSpPr>
        <p:grpSpPr bwMode="auto">
          <a:xfrm>
            <a:off x="4086225" y="4630015"/>
            <a:ext cx="5057775" cy="609600"/>
            <a:chOff x="2576" y="2513"/>
            <a:chExt cx="3186" cy="384"/>
          </a:xfrm>
        </p:grpSpPr>
        <p:sp>
          <p:nvSpPr>
            <p:cNvPr id="18475" name="Text Box 1065"/>
            <p:cNvSpPr txBox="1">
              <a:spLocks noChangeArrowheads="1"/>
            </p:cNvSpPr>
            <p:nvPr/>
          </p:nvSpPr>
          <p:spPr bwMode="auto">
            <a:xfrm>
              <a:off x="3913" y="2666"/>
              <a:ext cx="18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tabLst>
                  <a:tab pos="1941513" algn="dec"/>
                </a:tabLst>
              </a:pPr>
              <a:r>
                <a:rPr lang="en-US" sz="1800">
                  <a:latin typeface="Arial" charset="0"/>
                </a:rPr>
                <a:t>	</a:t>
              </a:r>
            </a:p>
          </p:txBody>
        </p:sp>
        <p:sp>
          <p:nvSpPr>
            <p:cNvPr id="18476" name="Text Box 1032"/>
            <p:cNvSpPr txBox="1">
              <a:spLocks noChangeArrowheads="1"/>
            </p:cNvSpPr>
            <p:nvPr/>
          </p:nvSpPr>
          <p:spPr bwMode="auto">
            <a:xfrm>
              <a:off x="2576" y="2513"/>
              <a:ext cx="267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latin typeface="Arial" charset="0"/>
                </a:rPr>
                <a:t>normal balance</a:t>
              </a:r>
              <a:endParaRPr lang="en-US" sz="1600">
                <a:latin typeface="Arial" charset="0"/>
              </a:endParaRPr>
            </a:p>
          </p:txBody>
        </p:sp>
      </p:grpSp>
      <p:sp>
        <p:nvSpPr>
          <p:cNvPr id="309287" name="Text Box 1063"/>
          <p:cNvSpPr txBox="1">
            <a:spLocks noChangeArrowheads="1"/>
          </p:cNvSpPr>
          <p:nvPr/>
        </p:nvSpPr>
        <p:spPr bwMode="auto">
          <a:xfrm>
            <a:off x="5026025" y="4872902"/>
            <a:ext cx="882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1800">
                <a:latin typeface="Arial" charset="0"/>
              </a:rPr>
              <a:t>143.00</a:t>
            </a:r>
            <a:endParaRPr lang="en-US">
              <a:latin typeface="Arial" charset="0"/>
            </a:endParaRPr>
          </a:p>
        </p:txBody>
      </p:sp>
      <p:sp>
        <p:nvSpPr>
          <p:cNvPr id="3092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2438" y="666051"/>
            <a:ext cx="8231187" cy="8223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900" dirty="0">
                <a:ea typeface="+mj-ea"/>
                <a:cs typeface="+mj-cs"/>
              </a:rPr>
              <a:t>JOURNALIZING PURCHASES RETURNS AND ALLOWANCES</a:t>
            </a:r>
          </a:p>
        </p:txBody>
      </p:sp>
      <p:sp>
        <p:nvSpPr>
          <p:cNvPr id="309251" name="Text Box 1027"/>
          <p:cNvSpPr txBox="1">
            <a:spLocks noChangeArrowheads="1"/>
          </p:cNvSpPr>
          <p:nvPr/>
        </p:nvSpPr>
        <p:spPr bwMode="auto">
          <a:xfrm>
            <a:off x="454025" y="1824902"/>
            <a:ext cx="8229600" cy="7016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Arial" charset="0"/>
              </a:rPr>
              <a:t>March 8. Returned merchandise to Second Round, Inc. $143.00, covering Purchase Invoice No. 230. Debit memorandum No. 78.</a:t>
            </a:r>
          </a:p>
        </p:txBody>
      </p:sp>
      <p:sp>
        <p:nvSpPr>
          <p:cNvPr id="309252" name="Rectangle 1028"/>
          <p:cNvSpPr>
            <a:spLocks noChangeArrowheads="1"/>
          </p:cNvSpPr>
          <p:nvPr/>
        </p:nvSpPr>
        <p:spPr bwMode="auto">
          <a:xfrm>
            <a:off x="454025" y="2663102"/>
            <a:ext cx="4114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Accounts Affected</a:t>
            </a:r>
            <a:endParaRPr lang="en-US" sz="1800" b="1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Accounts Payable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Purchases Returns and Allowances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endParaRPr lang="en-US" sz="1800" b="1">
              <a:latin typeface="Arial" charset="0"/>
            </a:endParaRPr>
          </a:p>
        </p:txBody>
      </p:sp>
      <p:sp>
        <p:nvSpPr>
          <p:cNvPr id="309253" name="Rectangle 1029"/>
          <p:cNvSpPr>
            <a:spLocks noChangeArrowheads="1"/>
          </p:cNvSpPr>
          <p:nvPr/>
        </p:nvSpPr>
        <p:spPr bwMode="auto">
          <a:xfrm>
            <a:off x="7540625" y="2656752"/>
            <a:ext cx="12954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Entered 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Debit side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Credit side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endParaRPr lang="en-US" sz="1800" b="1">
              <a:latin typeface="Arial" charset="0"/>
            </a:endParaRPr>
          </a:p>
        </p:txBody>
      </p:sp>
      <p:sp>
        <p:nvSpPr>
          <p:cNvPr id="309254" name="Rectangle 1030"/>
          <p:cNvSpPr>
            <a:spLocks noChangeArrowheads="1"/>
          </p:cNvSpPr>
          <p:nvPr/>
        </p:nvSpPr>
        <p:spPr bwMode="auto">
          <a:xfrm>
            <a:off x="6186488" y="2663102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Change</a:t>
            </a:r>
            <a:r>
              <a:rPr lang="en-US" sz="1800">
                <a:latin typeface="Arial" charset="0"/>
              </a:rPr>
              <a:t> 	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Increased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Increased</a:t>
            </a:r>
            <a:endParaRPr lang="en-US" sz="1800" b="1">
              <a:latin typeface="Arial" charset="0"/>
            </a:endParaRPr>
          </a:p>
        </p:txBody>
      </p:sp>
      <p:sp>
        <p:nvSpPr>
          <p:cNvPr id="309255" name="Rectangle 1031"/>
          <p:cNvSpPr>
            <a:spLocks noChangeArrowheads="1"/>
          </p:cNvSpPr>
          <p:nvPr/>
        </p:nvSpPr>
        <p:spPr bwMode="auto">
          <a:xfrm>
            <a:off x="4433888" y="2663102"/>
            <a:ext cx="1676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Classification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Liability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Contra cost</a:t>
            </a:r>
          </a:p>
        </p:txBody>
      </p:sp>
      <p:sp>
        <p:nvSpPr>
          <p:cNvPr id="309260" name="Text Box 1036"/>
          <p:cNvSpPr txBox="1">
            <a:spLocks noChangeArrowheads="1"/>
          </p:cNvSpPr>
          <p:nvPr/>
        </p:nvSpPr>
        <p:spPr bwMode="auto">
          <a:xfrm>
            <a:off x="149225" y="4630015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sp>
        <p:nvSpPr>
          <p:cNvPr id="309261" name="Text Box 1037"/>
          <p:cNvSpPr txBox="1">
            <a:spLocks noChangeArrowheads="1"/>
          </p:cNvSpPr>
          <p:nvPr/>
        </p:nvSpPr>
        <p:spPr bwMode="auto">
          <a:xfrm>
            <a:off x="750888" y="4855440"/>
            <a:ext cx="88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1800">
                <a:latin typeface="Arial" charset="0"/>
              </a:rPr>
              <a:t>143.00</a:t>
            </a:r>
            <a:endParaRPr lang="en-US">
              <a:latin typeface="Arial" charset="0"/>
            </a:endParaRPr>
          </a:p>
        </p:txBody>
      </p:sp>
      <p:grpSp>
        <p:nvGrpSpPr>
          <p:cNvPr id="3" name="Group 1073"/>
          <p:cNvGrpSpPr>
            <a:grpSpLocks/>
          </p:cNvGrpSpPr>
          <p:nvPr/>
        </p:nvGrpSpPr>
        <p:grpSpPr bwMode="auto">
          <a:xfrm>
            <a:off x="303213" y="4720502"/>
            <a:ext cx="4721225" cy="457200"/>
            <a:chOff x="193" y="2570"/>
            <a:chExt cx="2974" cy="288"/>
          </a:xfrm>
        </p:grpSpPr>
        <p:sp>
          <p:nvSpPr>
            <p:cNvPr id="18473" name="Rectangle 1038"/>
            <p:cNvSpPr>
              <a:spLocks noChangeArrowheads="1"/>
            </p:cNvSpPr>
            <p:nvPr/>
          </p:nvSpPr>
          <p:spPr bwMode="auto">
            <a:xfrm>
              <a:off x="193" y="2570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latin typeface="Arial" charset="0"/>
                  <a:sym typeface="Wingdings" charset="2"/>
                </a:rPr>
                <a:t></a:t>
              </a:r>
              <a:endParaRPr lang="en-US" sz="3200">
                <a:latin typeface="Arial" charset="0"/>
                <a:sym typeface="Wingdings" charset="2"/>
              </a:endParaRPr>
            </a:p>
          </p:txBody>
        </p:sp>
        <p:sp>
          <p:nvSpPr>
            <p:cNvPr id="18474" name="Rectangle 1039"/>
            <p:cNvSpPr>
              <a:spLocks noChangeArrowheads="1"/>
            </p:cNvSpPr>
            <p:nvPr/>
          </p:nvSpPr>
          <p:spPr bwMode="auto">
            <a:xfrm>
              <a:off x="2880" y="2570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latin typeface="Arial" charset="0"/>
                  <a:sym typeface="Wingdings" charset="2"/>
                </a:rPr>
                <a:t></a:t>
              </a:r>
              <a:endParaRPr lang="en-US" sz="3200">
                <a:latin typeface="Arial" charset="0"/>
                <a:sym typeface="Wingdings" charset="2"/>
              </a:endParaRPr>
            </a:p>
          </p:txBody>
        </p:sp>
      </p:grpSp>
      <p:sp>
        <p:nvSpPr>
          <p:cNvPr id="309264" name="Text Box 1040"/>
          <p:cNvSpPr txBox="1">
            <a:spLocks noChangeArrowheads="1"/>
          </p:cNvSpPr>
          <p:nvPr/>
        </p:nvSpPr>
        <p:spPr bwMode="auto">
          <a:xfrm>
            <a:off x="795338" y="5703165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sp>
        <p:nvSpPr>
          <p:cNvPr id="309265" name="Text Box 1041"/>
          <p:cNvSpPr txBox="1">
            <a:spLocks noChangeArrowheads="1"/>
          </p:cNvSpPr>
          <p:nvPr/>
        </p:nvSpPr>
        <p:spPr bwMode="auto">
          <a:xfrm>
            <a:off x="2693988" y="5988915"/>
            <a:ext cx="145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800">
                <a:latin typeface="Arial" charset="0"/>
              </a:rPr>
              <a:t>143.00</a:t>
            </a:r>
            <a:endParaRPr lang="en-US">
              <a:latin typeface="Arial" charset="0"/>
            </a:endParaRPr>
          </a:p>
        </p:txBody>
      </p:sp>
      <p:sp>
        <p:nvSpPr>
          <p:cNvPr id="309266" name="Rectangle 1042"/>
          <p:cNvSpPr>
            <a:spLocks noChangeArrowheads="1"/>
          </p:cNvSpPr>
          <p:nvPr/>
        </p:nvSpPr>
        <p:spPr bwMode="auto">
          <a:xfrm>
            <a:off x="2355850" y="587144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grpSp>
        <p:nvGrpSpPr>
          <p:cNvPr id="4" name="Group 1075"/>
          <p:cNvGrpSpPr>
            <a:grpSpLocks/>
          </p:cNvGrpSpPr>
          <p:nvPr/>
        </p:nvGrpSpPr>
        <p:grpSpPr bwMode="auto">
          <a:xfrm>
            <a:off x="225425" y="3818802"/>
            <a:ext cx="8918575" cy="2449513"/>
            <a:chOff x="144" y="2002"/>
            <a:chExt cx="5618" cy="1543"/>
          </a:xfrm>
        </p:grpSpPr>
        <p:grpSp>
          <p:nvGrpSpPr>
            <p:cNvPr id="5" name="Group 1074"/>
            <p:cNvGrpSpPr>
              <a:grpSpLocks/>
            </p:cNvGrpSpPr>
            <p:nvPr/>
          </p:nvGrpSpPr>
          <p:grpSpPr bwMode="auto">
            <a:xfrm>
              <a:off x="2231" y="2006"/>
              <a:ext cx="3531" cy="951"/>
              <a:chOff x="2231" y="2006"/>
              <a:chExt cx="3531" cy="951"/>
            </a:xfrm>
          </p:grpSpPr>
          <p:sp>
            <p:nvSpPr>
              <p:cNvPr id="18465" name="Text Box 1066"/>
              <p:cNvSpPr txBox="1">
                <a:spLocks noChangeArrowheads="1"/>
              </p:cNvSpPr>
              <p:nvPr/>
            </p:nvSpPr>
            <p:spPr bwMode="auto">
              <a:xfrm>
                <a:off x="3913" y="2666"/>
                <a:ext cx="184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tabLst>
                    <a:tab pos="1941513" algn="dec"/>
                  </a:tabLst>
                </a:pPr>
                <a:r>
                  <a:rPr lang="en-US" sz="1800">
                    <a:solidFill>
                      <a:srgbClr val="0066CC"/>
                    </a:solidFill>
                    <a:latin typeface="Arial" charset="0"/>
                  </a:rPr>
                  <a:t>Bal.</a:t>
                </a:r>
                <a:r>
                  <a:rPr lang="en-US" sz="1800">
                    <a:latin typeface="Arial" charset="0"/>
                  </a:rPr>
                  <a:t>	</a:t>
                </a:r>
                <a:r>
                  <a:rPr lang="en-US" sz="1800">
                    <a:solidFill>
                      <a:srgbClr val="0066CC"/>
                    </a:solidFill>
                    <a:latin typeface="Arial" charset="0"/>
                  </a:rPr>
                  <a:t>820.00</a:t>
                </a:r>
                <a:endParaRPr lang="en-US" sz="1800">
                  <a:latin typeface="Arial" charset="0"/>
                </a:endParaRPr>
              </a:p>
            </p:txBody>
          </p:sp>
          <p:grpSp>
            <p:nvGrpSpPr>
              <p:cNvPr id="6" name="Group 1071"/>
              <p:cNvGrpSpPr>
                <a:grpSpLocks/>
              </p:cNvGrpSpPr>
              <p:nvPr/>
            </p:nvGrpSpPr>
            <p:grpSpPr bwMode="auto">
              <a:xfrm>
                <a:off x="2231" y="2006"/>
                <a:ext cx="3168" cy="951"/>
                <a:chOff x="2231" y="2006"/>
                <a:chExt cx="3168" cy="951"/>
              </a:xfrm>
            </p:grpSpPr>
            <p:grpSp>
              <p:nvGrpSpPr>
                <p:cNvPr id="7" name="Group 1044"/>
                <p:cNvGrpSpPr>
                  <a:grpSpLocks/>
                </p:cNvGrpSpPr>
                <p:nvPr/>
              </p:nvGrpSpPr>
              <p:grpSpPr bwMode="auto">
                <a:xfrm>
                  <a:off x="2231" y="2208"/>
                  <a:ext cx="3168" cy="749"/>
                  <a:chOff x="2841" y="2218"/>
                  <a:chExt cx="1776" cy="603"/>
                </a:xfrm>
              </p:grpSpPr>
              <p:sp>
                <p:nvSpPr>
                  <p:cNvPr id="18469" name="Text Box 10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35" y="2218"/>
                    <a:ext cx="774" cy="32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tIns="182880" bIns="182880" anchor="ctr" anchorCtr="1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1800">
                        <a:latin typeface="Arial" charset="0"/>
                      </a:rPr>
                      <a:t>Second Round, Inc.</a:t>
                    </a:r>
                  </a:p>
                </p:txBody>
              </p:sp>
              <p:grpSp>
                <p:nvGrpSpPr>
                  <p:cNvPr id="8" name="Group 1046"/>
                  <p:cNvGrpSpPr>
                    <a:grpSpLocks/>
                  </p:cNvGrpSpPr>
                  <p:nvPr/>
                </p:nvGrpSpPr>
                <p:grpSpPr bwMode="auto">
                  <a:xfrm>
                    <a:off x="2841" y="2485"/>
                    <a:ext cx="1776" cy="336"/>
                    <a:chOff x="3888" y="2695"/>
                    <a:chExt cx="1776" cy="336"/>
                  </a:xfrm>
                </p:grpSpPr>
                <p:sp>
                  <p:nvSpPr>
                    <p:cNvPr id="18471" name="Line 10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695"/>
                      <a:ext cx="1776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CC0000"/>
                      </a:solidFill>
                      <a:round/>
                      <a:headEnd/>
                      <a:tailEnd/>
                    </a:ln>
                  </p:spPr>
                  <p:txBody>
                    <a:bodyPr anchor="ctr" anchorCtr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72" name="Line 10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76" y="2695"/>
                      <a:ext cx="0" cy="336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CC0000"/>
                      </a:solidFill>
                      <a:round/>
                      <a:headEnd/>
                      <a:tailEnd/>
                    </a:ln>
                  </p:spPr>
                  <p:txBody>
                    <a:bodyPr anchor="ctr" anchorCtr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18468" name="Text Box 1055"/>
                <p:cNvSpPr txBox="1">
                  <a:spLocks noChangeArrowheads="1"/>
                </p:cNvSpPr>
                <p:nvPr/>
              </p:nvSpPr>
              <p:spPr bwMode="auto">
                <a:xfrm>
                  <a:off x="2270" y="2006"/>
                  <a:ext cx="3081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2000" b="1">
                      <a:solidFill>
                        <a:srgbClr val="CC0000"/>
                      </a:solidFill>
                      <a:latin typeface="Arial" charset="0"/>
                    </a:rPr>
                    <a:t>ACCOUNTS PAYABLE LEDGER</a:t>
                  </a:r>
                  <a:endParaRPr lang="en-US"/>
                </a:p>
              </p:txBody>
            </p:sp>
          </p:grpSp>
        </p:grpSp>
        <p:grpSp>
          <p:nvGrpSpPr>
            <p:cNvPr id="9" name="Group 1070"/>
            <p:cNvGrpSpPr>
              <a:grpSpLocks/>
            </p:cNvGrpSpPr>
            <p:nvPr/>
          </p:nvGrpSpPr>
          <p:grpSpPr bwMode="auto">
            <a:xfrm>
              <a:off x="144" y="2002"/>
              <a:ext cx="2471" cy="1543"/>
              <a:chOff x="144" y="2002"/>
              <a:chExt cx="2471" cy="1543"/>
            </a:xfrm>
          </p:grpSpPr>
          <p:sp>
            <p:nvSpPr>
              <p:cNvPr id="18453" name="Text Box 1054"/>
              <p:cNvSpPr txBox="1">
                <a:spLocks noChangeArrowheads="1"/>
              </p:cNvSpPr>
              <p:nvPr/>
            </p:nvSpPr>
            <p:spPr bwMode="auto">
              <a:xfrm>
                <a:off x="215" y="2002"/>
                <a:ext cx="161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2000" b="1">
                    <a:solidFill>
                      <a:srgbClr val="CC0000"/>
                    </a:solidFill>
                    <a:latin typeface="Arial" charset="0"/>
                  </a:rPr>
                  <a:t>GENERAL LEDGER</a:t>
                </a:r>
                <a:endParaRPr lang="en-US"/>
              </a:p>
            </p:txBody>
          </p:sp>
          <p:grpSp>
            <p:nvGrpSpPr>
              <p:cNvPr id="10" name="Group 1069"/>
              <p:cNvGrpSpPr>
                <a:grpSpLocks/>
              </p:cNvGrpSpPr>
              <p:nvPr/>
            </p:nvGrpSpPr>
            <p:grpSpPr bwMode="auto">
              <a:xfrm>
                <a:off x="144" y="2227"/>
                <a:ext cx="2471" cy="1318"/>
                <a:chOff x="144" y="2227"/>
                <a:chExt cx="2471" cy="1318"/>
              </a:xfrm>
            </p:grpSpPr>
            <p:grpSp>
              <p:nvGrpSpPr>
                <p:cNvPr id="11" name="Group 1049"/>
                <p:cNvGrpSpPr>
                  <a:grpSpLocks/>
                </p:cNvGrpSpPr>
                <p:nvPr/>
              </p:nvGrpSpPr>
              <p:grpSpPr bwMode="auto">
                <a:xfrm>
                  <a:off x="144" y="2227"/>
                  <a:ext cx="1776" cy="642"/>
                  <a:chOff x="3888" y="2389"/>
                  <a:chExt cx="1776" cy="642"/>
                </a:xfrm>
              </p:grpSpPr>
              <p:sp>
                <p:nvSpPr>
                  <p:cNvPr id="18461" name="Text Box 10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68" y="2389"/>
                    <a:ext cx="1268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tIns="182880" bIns="182880" anchor="ctr" anchorCtr="1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1800">
                        <a:latin typeface="Arial" charset="0"/>
                      </a:rPr>
                      <a:t>Accounts Payable</a:t>
                    </a:r>
                  </a:p>
                </p:txBody>
              </p:sp>
              <p:grpSp>
                <p:nvGrpSpPr>
                  <p:cNvPr id="12" name="Group 1051"/>
                  <p:cNvGrpSpPr>
                    <a:grpSpLocks/>
                  </p:cNvGrpSpPr>
                  <p:nvPr/>
                </p:nvGrpSpPr>
                <p:grpSpPr bwMode="auto">
                  <a:xfrm>
                    <a:off x="3888" y="2695"/>
                    <a:ext cx="1776" cy="336"/>
                    <a:chOff x="3888" y="2695"/>
                    <a:chExt cx="1776" cy="336"/>
                  </a:xfrm>
                </p:grpSpPr>
                <p:sp>
                  <p:nvSpPr>
                    <p:cNvPr id="18463" name="Line 10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695"/>
                      <a:ext cx="1776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CC0000"/>
                      </a:solidFill>
                      <a:round/>
                      <a:headEnd/>
                      <a:tailEnd/>
                    </a:ln>
                  </p:spPr>
                  <p:txBody>
                    <a:bodyPr anchor="ctr" anchorCtr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64" name="Line 10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76" y="2695"/>
                      <a:ext cx="0" cy="336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CC0000"/>
                      </a:solidFill>
                      <a:round/>
                      <a:headEnd/>
                      <a:tailEnd/>
                    </a:ln>
                  </p:spPr>
                  <p:txBody>
                    <a:bodyPr anchor="ctr" anchorCtr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" name="Group 1067"/>
                <p:cNvGrpSpPr>
                  <a:grpSpLocks/>
                </p:cNvGrpSpPr>
                <p:nvPr/>
              </p:nvGrpSpPr>
              <p:grpSpPr bwMode="auto">
                <a:xfrm>
                  <a:off x="227" y="2903"/>
                  <a:ext cx="2388" cy="642"/>
                  <a:chOff x="227" y="2903"/>
                  <a:chExt cx="2388" cy="642"/>
                </a:xfrm>
              </p:grpSpPr>
              <p:sp>
                <p:nvSpPr>
                  <p:cNvPr id="18457" name="Text Box 10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7" y="2903"/>
                    <a:ext cx="2388" cy="4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tIns="182880" bIns="182880" anchor="ctr" anchorCtr="1">
                    <a:prstTxWarp prst="textNoShape">
                      <a:avLst/>
                    </a:prstTxWarp>
                    <a:spAutoFit/>
                  </a:bodyPr>
                  <a:lstStyle/>
                  <a:p>
                    <a:pPr algn="ctr"/>
                    <a:r>
                      <a:rPr lang="en-US" sz="1800">
                        <a:latin typeface="Arial" charset="0"/>
                      </a:rPr>
                      <a:t>Purchases Returns and Allowances</a:t>
                    </a:r>
                  </a:p>
                </p:txBody>
              </p:sp>
              <p:grpSp>
                <p:nvGrpSpPr>
                  <p:cNvPr id="14" name="Group 1058"/>
                  <p:cNvGrpSpPr>
                    <a:grpSpLocks/>
                  </p:cNvGrpSpPr>
                  <p:nvPr/>
                </p:nvGrpSpPr>
                <p:grpSpPr bwMode="auto">
                  <a:xfrm>
                    <a:off x="264" y="3209"/>
                    <a:ext cx="2334" cy="336"/>
                    <a:chOff x="3888" y="2695"/>
                    <a:chExt cx="1776" cy="336"/>
                  </a:xfrm>
                </p:grpSpPr>
                <p:sp>
                  <p:nvSpPr>
                    <p:cNvPr id="18459" name="Line 10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88" y="2695"/>
                      <a:ext cx="1776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CC0000"/>
                      </a:solidFill>
                      <a:round/>
                      <a:headEnd/>
                      <a:tailEnd/>
                    </a:ln>
                  </p:spPr>
                  <p:txBody>
                    <a:bodyPr anchor="ctr" anchorCtr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8460" name="Line 10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76" y="2695"/>
                      <a:ext cx="0" cy="336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CC0000"/>
                      </a:solidFill>
                      <a:round/>
                      <a:headEnd/>
                      <a:tailEnd/>
                    </a:ln>
                  </p:spPr>
                  <p:txBody>
                    <a:bodyPr anchor="ctr" anchorCtr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</p:grpSp>
      <p:sp>
        <p:nvSpPr>
          <p:cNvPr id="309285" name="Text Box 1061"/>
          <p:cNvSpPr txBox="1">
            <a:spLocks noChangeArrowheads="1"/>
          </p:cNvSpPr>
          <p:nvPr/>
        </p:nvSpPr>
        <p:spPr bwMode="auto">
          <a:xfrm>
            <a:off x="7343775" y="6812827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18-1, page 472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09288" name="Text Box 1064"/>
          <p:cNvSpPr txBox="1">
            <a:spLocks noChangeArrowheads="1"/>
          </p:cNvSpPr>
          <p:nvPr/>
        </p:nvSpPr>
        <p:spPr bwMode="auto">
          <a:xfrm>
            <a:off x="6205538" y="5136427"/>
            <a:ext cx="2935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1941513" algn="dec"/>
              </a:tabLst>
            </a:pPr>
            <a:r>
              <a:rPr lang="en-US" sz="1800" i="1">
                <a:latin typeface="Arial" charset="0"/>
              </a:rPr>
              <a:t>(New Bal.	677.00)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0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87" grpId="0" autoUpdateAnimBg="0"/>
      <p:bldP spid="309251" grpId="0" animBg="1" autoUpdateAnimBg="0"/>
      <p:bldP spid="309252" grpId="0" build="p" bldLvl="5" autoUpdateAnimBg="0"/>
      <p:bldP spid="309253" grpId="0" build="p" autoUpdateAnimBg="0"/>
      <p:bldP spid="309254" grpId="0" build="p" autoUpdateAnimBg="0"/>
      <p:bldP spid="309255" grpId="0" build="p" autoUpdateAnimBg="0"/>
      <p:bldP spid="309260" grpId="0" autoUpdateAnimBg="0"/>
      <p:bldP spid="309261" grpId="0" autoUpdateAnimBg="0"/>
      <p:bldP spid="309264" grpId="0" autoUpdateAnimBg="0"/>
      <p:bldP spid="309265" grpId="0" autoUpdateAnimBg="0"/>
      <p:bldP spid="309266" grpId="0" autoUpdateAnimBg="0"/>
      <p:bldP spid="30928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22" name="Text Box 14"/>
          <p:cNvSpPr txBox="1">
            <a:spLocks noChangeArrowheads="1"/>
          </p:cNvSpPr>
          <p:nvPr/>
        </p:nvSpPr>
        <p:spPr bwMode="auto">
          <a:xfrm>
            <a:off x="571500" y="3867558"/>
            <a:ext cx="6877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2.	Write the account title and vendor name in the Account Title column.</a:t>
            </a:r>
          </a:p>
        </p:txBody>
      </p:sp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227013"/>
            <a:ext cx="8231187" cy="8223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000" dirty="0">
                <a:ea typeface="+mj-ea"/>
                <a:cs typeface="+mj-cs"/>
              </a:rPr>
              <a:t>JOURNALIZING PURCHASES RETURNS AND ALLOWANCES</a:t>
            </a:r>
          </a:p>
        </p:txBody>
      </p:sp>
      <p:pic>
        <p:nvPicPr>
          <p:cNvPr id="171012" name="Picture 4" descr="D:\C21 PowerPoint\Multi_Journal\art for blue\Ch18\Ch18-04c.jpg"/>
          <p:cNvPicPr>
            <a:picLocks noChangeAspect="1" noChangeArrowheads="1"/>
          </p:cNvPicPr>
          <p:nvPr/>
        </p:nvPicPr>
        <p:blipFill>
          <a:blip r:embed="rId2"/>
          <a:srcRect l="25557" b="73000"/>
          <a:stretch>
            <a:fillRect/>
          </a:stretch>
        </p:blipFill>
        <p:spPr bwMode="auto">
          <a:xfrm>
            <a:off x="514350" y="1292633"/>
            <a:ext cx="82296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7404100" y="6321833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18-4, page 472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71014" name="Oval 6"/>
          <p:cNvSpPr>
            <a:spLocks noChangeArrowheads="1"/>
          </p:cNvSpPr>
          <p:nvPr/>
        </p:nvSpPr>
        <p:spPr bwMode="auto">
          <a:xfrm>
            <a:off x="2876550" y="2969033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6</a:t>
            </a:r>
            <a:endParaRPr lang="en-US"/>
          </a:p>
        </p:txBody>
      </p:sp>
      <p:sp>
        <p:nvSpPr>
          <p:cNvPr id="171015" name="Oval 7"/>
          <p:cNvSpPr>
            <a:spLocks noChangeArrowheads="1"/>
          </p:cNvSpPr>
          <p:nvPr/>
        </p:nvSpPr>
        <p:spPr bwMode="auto">
          <a:xfrm>
            <a:off x="361950" y="1826033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1</a:t>
            </a:r>
            <a:endParaRPr lang="en-US"/>
          </a:p>
        </p:txBody>
      </p:sp>
      <p:sp>
        <p:nvSpPr>
          <p:cNvPr id="171016" name="Oval 8"/>
          <p:cNvSpPr>
            <a:spLocks noChangeArrowheads="1"/>
          </p:cNvSpPr>
          <p:nvPr/>
        </p:nvSpPr>
        <p:spPr bwMode="auto">
          <a:xfrm>
            <a:off x="4851400" y="2664233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4</a:t>
            </a:r>
            <a:endParaRPr lang="en-US"/>
          </a:p>
        </p:txBody>
      </p:sp>
      <p:sp>
        <p:nvSpPr>
          <p:cNvPr id="171017" name="Oval 9"/>
          <p:cNvSpPr>
            <a:spLocks noChangeArrowheads="1"/>
          </p:cNvSpPr>
          <p:nvPr/>
        </p:nvSpPr>
        <p:spPr bwMode="auto">
          <a:xfrm>
            <a:off x="6686550" y="2664233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5</a:t>
            </a:r>
            <a:endParaRPr lang="en-US"/>
          </a:p>
        </p:txBody>
      </p:sp>
      <p:sp>
        <p:nvSpPr>
          <p:cNvPr id="171018" name="Oval 10"/>
          <p:cNvSpPr>
            <a:spLocks noChangeArrowheads="1"/>
          </p:cNvSpPr>
          <p:nvPr/>
        </p:nvSpPr>
        <p:spPr bwMode="auto">
          <a:xfrm>
            <a:off x="1657350" y="1902233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2</a:t>
            </a:r>
            <a:endParaRPr lang="en-US"/>
          </a:p>
        </p:txBody>
      </p:sp>
      <p:sp>
        <p:nvSpPr>
          <p:cNvPr id="171019" name="Text Box 11"/>
          <p:cNvSpPr txBox="1">
            <a:spLocks noChangeArrowheads="1"/>
          </p:cNvSpPr>
          <p:nvPr/>
        </p:nvSpPr>
        <p:spPr bwMode="auto">
          <a:xfrm>
            <a:off x="571500" y="4527958"/>
            <a:ext cx="672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3.	Place a diagonal line in the Post. Ref. column. </a:t>
            </a:r>
          </a:p>
        </p:txBody>
      </p:sp>
      <p:sp>
        <p:nvSpPr>
          <p:cNvPr id="171020" name="Text Box 12"/>
          <p:cNvSpPr txBox="1">
            <a:spLocks noChangeArrowheads="1"/>
          </p:cNvSpPr>
          <p:nvPr/>
        </p:nvSpPr>
        <p:spPr bwMode="auto">
          <a:xfrm>
            <a:off x="571500" y="3502433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1. Write the date.</a:t>
            </a:r>
          </a:p>
        </p:txBody>
      </p:sp>
      <p:sp>
        <p:nvSpPr>
          <p:cNvPr id="171021" name="Text Box 13"/>
          <p:cNvSpPr txBox="1">
            <a:spLocks noChangeArrowheads="1"/>
          </p:cNvSpPr>
          <p:nvPr/>
        </p:nvSpPr>
        <p:spPr bwMode="auto">
          <a:xfrm>
            <a:off x="571500" y="4891496"/>
            <a:ext cx="672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4.	Write the debit memorandum number.</a:t>
            </a:r>
          </a:p>
        </p:txBody>
      </p:sp>
      <p:sp>
        <p:nvSpPr>
          <p:cNvPr id="171023" name="Text Box 15"/>
          <p:cNvSpPr txBox="1">
            <a:spLocks noChangeArrowheads="1"/>
          </p:cNvSpPr>
          <p:nvPr/>
        </p:nvSpPr>
        <p:spPr bwMode="auto">
          <a:xfrm>
            <a:off x="571500" y="5253446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5.	Write the debit amount.</a:t>
            </a:r>
          </a:p>
        </p:txBody>
      </p:sp>
      <p:sp>
        <p:nvSpPr>
          <p:cNvPr id="171024" name="Text Box 16"/>
          <p:cNvSpPr txBox="1">
            <a:spLocks noChangeArrowheads="1"/>
          </p:cNvSpPr>
          <p:nvPr/>
        </p:nvSpPr>
        <p:spPr bwMode="auto">
          <a:xfrm>
            <a:off x="571500" y="5618571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6. Write the account title.</a:t>
            </a:r>
          </a:p>
        </p:txBody>
      </p:sp>
      <p:sp>
        <p:nvSpPr>
          <p:cNvPr id="171025" name="Text Box 17"/>
          <p:cNvSpPr txBox="1">
            <a:spLocks noChangeArrowheads="1"/>
          </p:cNvSpPr>
          <p:nvPr/>
        </p:nvSpPr>
        <p:spPr bwMode="auto">
          <a:xfrm>
            <a:off x="571500" y="5982108"/>
            <a:ext cx="3448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7.	Write the credit amount.</a:t>
            </a:r>
          </a:p>
        </p:txBody>
      </p:sp>
      <p:sp>
        <p:nvSpPr>
          <p:cNvPr id="171026" name="Oval 18"/>
          <p:cNvSpPr>
            <a:spLocks noChangeArrowheads="1"/>
          </p:cNvSpPr>
          <p:nvPr/>
        </p:nvSpPr>
        <p:spPr bwMode="auto">
          <a:xfrm>
            <a:off x="5619750" y="2511833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3</a:t>
            </a:r>
            <a:endParaRPr lang="en-US"/>
          </a:p>
        </p:txBody>
      </p:sp>
      <p:sp>
        <p:nvSpPr>
          <p:cNvPr id="171027" name="Oval 19"/>
          <p:cNvSpPr>
            <a:spLocks noChangeArrowheads="1"/>
          </p:cNvSpPr>
          <p:nvPr/>
        </p:nvSpPr>
        <p:spPr bwMode="auto">
          <a:xfrm>
            <a:off x="8134350" y="2969033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22" grpId="0" autoUpdateAnimBg="0"/>
      <p:bldP spid="171014" grpId="0" animBg="1" autoUpdateAnimBg="0"/>
      <p:bldP spid="171015" grpId="0" animBg="1" autoUpdateAnimBg="0"/>
      <p:bldP spid="171016" grpId="0" animBg="1" autoUpdateAnimBg="0"/>
      <p:bldP spid="171017" grpId="0" animBg="1" autoUpdateAnimBg="0"/>
      <p:bldP spid="171018" grpId="0" animBg="1" autoUpdateAnimBg="0"/>
      <p:bldP spid="171019" grpId="0" autoUpdateAnimBg="0"/>
      <p:bldP spid="171020" grpId="0" autoUpdateAnimBg="0"/>
      <p:bldP spid="171021" grpId="0" autoUpdateAnimBg="0"/>
      <p:bldP spid="171023" grpId="0" autoUpdateAnimBg="0"/>
      <p:bldP spid="171024" grpId="0" autoUpdateAnimBg="0"/>
      <p:bldP spid="171025" grpId="0" autoUpdateAnimBg="0"/>
      <p:bldP spid="171026" grpId="0" animBg="1" autoUpdateAnimBg="0"/>
      <p:bldP spid="171027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5" name="Text Box 3"/>
          <p:cNvSpPr txBox="1">
            <a:spLocks noChangeArrowheads="1"/>
          </p:cNvSpPr>
          <p:nvPr/>
        </p:nvSpPr>
        <p:spPr bwMode="auto">
          <a:xfrm>
            <a:off x="6211888" y="5053245"/>
            <a:ext cx="2935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tabLst>
                <a:tab pos="1941513" algn="dec"/>
              </a:tabLst>
            </a:pPr>
            <a:r>
              <a:rPr lang="en-US" sz="1800">
                <a:latin typeface="Arial" charset="0"/>
              </a:rPr>
              <a:t>	316.00</a:t>
            </a:r>
          </a:p>
        </p:txBody>
      </p:sp>
      <p:sp>
        <p:nvSpPr>
          <p:cNvPr id="310276" name="Text Box 4"/>
          <p:cNvSpPr txBox="1">
            <a:spLocks noChangeArrowheads="1"/>
          </p:cNvSpPr>
          <p:nvPr/>
        </p:nvSpPr>
        <p:spPr bwMode="auto">
          <a:xfrm>
            <a:off x="4089400" y="4810358"/>
            <a:ext cx="42529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sp>
        <p:nvSpPr>
          <p:cNvPr id="310279" name="Rectangle 7"/>
          <p:cNvSpPr>
            <a:spLocks noGrp="1" noChangeArrowheads="1"/>
          </p:cNvSpPr>
          <p:nvPr>
            <p:ph type="title"/>
          </p:nvPr>
        </p:nvSpPr>
        <p:spPr>
          <a:xfrm>
            <a:off x="900113" y="243120"/>
            <a:ext cx="7345362" cy="13398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JOURNALIZING BUYING SUPPLIES ON ACCOUNT</a:t>
            </a:r>
          </a:p>
        </p:txBody>
      </p:sp>
      <p:sp>
        <p:nvSpPr>
          <p:cNvPr id="310280" name="Text Box 8"/>
          <p:cNvSpPr txBox="1">
            <a:spLocks noChangeArrowheads="1"/>
          </p:cNvSpPr>
          <p:nvPr/>
        </p:nvSpPr>
        <p:spPr bwMode="auto">
          <a:xfrm>
            <a:off x="457200" y="1582970"/>
            <a:ext cx="8229600" cy="13239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Arial" charset="0"/>
              </a:rPr>
              <a:t>Because supplies are not merchandise, they would not be recorded in the Purchase Journal, use the General Journal. </a:t>
            </a:r>
          </a:p>
          <a:p>
            <a:r>
              <a:rPr lang="en-US" sz="2000" b="1">
                <a:latin typeface="Arial" charset="0"/>
              </a:rPr>
              <a:t>- March 9. Bought supplies on account from Winter Supplies, $316.00. Memorandum No. 26.</a:t>
            </a:r>
          </a:p>
        </p:txBody>
      </p:sp>
      <p:sp>
        <p:nvSpPr>
          <p:cNvPr id="310281" name="Rectangle 9"/>
          <p:cNvSpPr>
            <a:spLocks noChangeArrowheads="1"/>
          </p:cNvSpPr>
          <p:nvPr/>
        </p:nvSpPr>
        <p:spPr bwMode="auto">
          <a:xfrm>
            <a:off x="457200" y="2975208"/>
            <a:ext cx="4191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Accounts Affected</a:t>
            </a:r>
            <a:endParaRPr lang="en-US" sz="1800" b="1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Supplies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latin typeface="Arial" charset="0"/>
              </a:rPr>
              <a:t>Accounts Payable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endParaRPr lang="en-US" sz="1800" b="1">
              <a:latin typeface="Arial" charset="0"/>
            </a:endParaRPr>
          </a:p>
        </p:txBody>
      </p:sp>
      <p:sp>
        <p:nvSpPr>
          <p:cNvPr id="310282" name="Rectangle 10"/>
          <p:cNvSpPr>
            <a:spLocks noChangeArrowheads="1"/>
          </p:cNvSpPr>
          <p:nvPr/>
        </p:nvSpPr>
        <p:spPr bwMode="auto">
          <a:xfrm>
            <a:off x="7543800" y="2968858"/>
            <a:ext cx="12954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Entered 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Debit side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Credit side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endParaRPr lang="en-US" sz="1800" b="1">
              <a:latin typeface="Arial" charset="0"/>
            </a:endParaRPr>
          </a:p>
        </p:txBody>
      </p:sp>
      <p:sp>
        <p:nvSpPr>
          <p:cNvPr id="310283" name="Rectangle 11"/>
          <p:cNvSpPr>
            <a:spLocks noChangeArrowheads="1"/>
          </p:cNvSpPr>
          <p:nvPr/>
        </p:nvSpPr>
        <p:spPr bwMode="auto">
          <a:xfrm>
            <a:off x="5867400" y="2975208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Change</a:t>
            </a:r>
            <a:r>
              <a:rPr lang="en-US" sz="1800">
                <a:latin typeface="Arial" charset="0"/>
              </a:rPr>
              <a:t> 	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Increased 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Increased</a:t>
            </a:r>
            <a:endParaRPr lang="en-US" sz="1800" b="1">
              <a:latin typeface="Arial" charset="0"/>
            </a:endParaRPr>
          </a:p>
        </p:txBody>
      </p:sp>
      <p:sp>
        <p:nvSpPr>
          <p:cNvPr id="310284" name="Rectangle 12"/>
          <p:cNvSpPr>
            <a:spLocks noChangeArrowheads="1"/>
          </p:cNvSpPr>
          <p:nvPr/>
        </p:nvSpPr>
        <p:spPr bwMode="auto">
          <a:xfrm>
            <a:off x="3733800" y="2975208"/>
            <a:ext cx="1676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 b="1">
                <a:solidFill>
                  <a:srgbClr val="003399"/>
                </a:solidFill>
                <a:latin typeface="Arial" charset="0"/>
              </a:rPr>
              <a:t>Classification</a:t>
            </a:r>
            <a:endParaRPr lang="en-US" sz="1800"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Asset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SzPct val="85000"/>
              <a:buFont typeface="Monotype Sorts" charset="2"/>
              <a:buNone/>
            </a:pPr>
            <a:r>
              <a:rPr lang="en-US" sz="1800">
                <a:latin typeface="Arial" charset="0"/>
              </a:rPr>
              <a:t>Liability</a:t>
            </a:r>
          </a:p>
        </p:txBody>
      </p:sp>
      <p:sp>
        <p:nvSpPr>
          <p:cNvPr id="310285" name="Text Box 13"/>
          <p:cNvSpPr txBox="1">
            <a:spLocks noChangeArrowheads="1"/>
          </p:cNvSpPr>
          <p:nvPr/>
        </p:nvSpPr>
        <p:spPr bwMode="auto">
          <a:xfrm>
            <a:off x="152400" y="4810358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sp>
        <p:nvSpPr>
          <p:cNvPr id="310286" name="Text Box 14"/>
          <p:cNvSpPr txBox="1">
            <a:spLocks noChangeArrowheads="1"/>
          </p:cNvSpPr>
          <p:nvPr/>
        </p:nvSpPr>
        <p:spPr bwMode="auto">
          <a:xfrm>
            <a:off x="754063" y="5035783"/>
            <a:ext cx="88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1800">
                <a:latin typeface="Arial" charset="0"/>
              </a:rPr>
              <a:t>316.00</a:t>
            </a:r>
            <a:endParaRPr lang="en-US">
              <a:latin typeface="Arial" charset="0"/>
            </a:endParaRPr>
          </a:p>
        </p:txBody>
      </p:sp>
      <p:sp>
        <p:nvSpPr>
          <p:cNvPr id="310288" name="Rectangle 16"/>
          <p:cNvSpPr>
            <a:spLocks noChangeArrowheads="1"/>
          </p:cNvSpPr>
          <p:nvPr/>
        </p:nvSpPr>
        <p:spPr bwMode="auto">
          <a:xfrm>
            <a:off x="306388" y="5011970"/>
            <a:ext cx="455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sp>
        <p:nvSpPr>
          <p:cNvPr id="310289" name="Rectangle 17"/>
          <p:cNvSpPr>
            <a:spLocks noChangeArrowheads="1"/>
          </p:cNvSpPr>
          <p:nvPr/>
        </p:nvSpPr>
        <p:spPr bwMode="auto">
          <a:xfrm>
            <a:off x="6172200" y="501197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sp>
        <p:nvSpPr>
          <p:cNvPr id="310290" name="Text Box 18"/>
          <p:cNvSpPr txBox="1">
            <a:spLocks noChangeArrowheads="1"/>
          </p:cNvSpPr>
          <p:nvPr/>
        </p:nvSpPr>
        <p:spPr bwMode="auto">
          <a:xfrm>
            <a:off x="798513" y="5883508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400">
                <a:latin typeface="Arial" charset="0"/>
              </a:rPr>
              <a:t>normal balance</a:t>
            </a:r>
            <a:endParaRPr lang="en-US" sz="1600">
              <a:latin typeface="Arial" charset="0"/>
            </a:endParaRPr>
          </a:p>
        </p:txBody>
      </p:sp>
      <p:sp>
        <p:nvSpPr>
          <p:cNvPr id="310291" name="Text Box 19"/>
          <p:cNvSpPr txBox="1">
            <a:spLocks noChangeArrowheads="1"/>
          </p:cNvSpPr>
          <p:nvPr/>
        </p:nvSpPr>
        <p:spPr bwMode="auto">
          <a:xfrm>
            <a:off x="2697163" y="6169258"/>
            <a:ext cx="145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800">
                <a:latin typeface="Arial" charset="0"/>
              </a:rPr>
              <a:t>316.00</a:t>
            </a:r>
            <a:endParaRPr lang="en-US">
              <a:latin typeface="Arial" charset="0"/>
            </a:endParaRPr>
          </a:p>
        </p:txBody>
      </p:sp>
      <p:sp>
        <p:nvSpPr>
          <p:cNvPr id="310292" name="Rectangle 20"/>
          <p:cNvSpPr>
            <a:spLocks noChangeArrowheads="1"/>
          </p:cNvSpPr>
          <p:nvPr/>
        </p:nvSpPr>
        <p:spPr bwMode="auto">
          <a:xfrm>
            <a:off x="2359025" y="6051783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Arial" charset="0"/>
                <a:sym typeface="Wingdings" charset="2"/>
              </a:rPr>
              <a:t></a:t>
            </a:r>
            <a:endParaRPr lang="en-US" sz="3200">
              <a:latin typeface="Arial" charset="0"/>
              <a:sym typeface="Wingdings" charset="2"/>
            </a:endParaRP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541713" y="4005495"/>
            <a:ext cx="5029200" cy="1509713"/>
            <a:chOff x="2231" y="2006"/>
            <a:chExt cx="3168" cy="951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2231" y="2208"/>
              <a:ext cx="3168" cy="749"/>
              <a:chOff x="2841" y="2218"/>
              <a:chExt cx="1776" cy="603"/>
            </a:xfrm>
          </p:grpSpPr>
          <p:sp>
            <p:nvSpPr>
              <p:cNvPr id="20514" name="Text Box 23"/>
              <p:cNvSpPr txBox="1">
                <a:spLocks noChangeArrowheads="1"/>
              </p:cNvSpPr>
              <p:nvPr/>
            </p:nvSpPr>
            <p:spPr bwMode="auto">
              <a:xfrm>
                <a:off x="3406" y="2218"/>
                <a:ext cx="630" cy="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tIns="182880" bIns="182880" anchor="ctr" anchorCtr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>
                    <a:latin typeface="Arial" charset="0"/>
                  </a:rPr>
                  <a:t>Winter Supplies</a:t>
                </a:r>
              </a:p>
            </p:txBody>
          </p:sp>
          <p:grpSp>
            <p:nvGrpSpPr>
              <p:cNvPr id="4" name="Group 24"/>
              <p:cNvGrpSpPr>
                <a:grpSpLocks/>
              </p:cNvGrpSpPr>
              <p:nvPr/>
            </p:nvGrpSpPr>
            <p:grpSpPr bwMode="auto">
              <a:xfrm>
                <a:off x="2841" y="2485"/>
                <a:ext cx="1776" cy="336"/>
                <a:chOff x="3888" y="2695"/>
                <a:chExt cx="1776" cy="336"/>
              </a:xfrm>
            </p:grpSpPr>
            <p:sp>
              <p:nvSpPr>
                <p:cNvPr id="20516" name="Line 25"/>
                <p:cNvSpPr>
                  <a:spLocks noChangeShapeType="1"/>
                </p:cNvSpPr>
                <p:nvPr/>
              </p:nvSpPr>
              <p:spPr bwMode="auto">
                <a:xfrm>
                  <a:off x="3888" y="2695"/>
                  <a:ext cx="1776" cy="0"/>
                </a:xfrm>
                <a:prstGeom prst="line">
                  <a:avLst/>
                </a:prstGeom>
                <a:noFill/>
                <a:ln w="38100">
                  <a:solidFill>
                    <a:srgbClr val="CC0000"/>
                  </a:solidFill>
                  <a:round/>
                  <a:headEnd/>
                  <a:tailEnd/>
                </a:ln>
              </p:spPr>
              <p:txBody>
                <a:bodyPr anchor="ctr" anchorCtr="1"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517" name="Line 26"/>
                <p:cNvSpPr>
                  <a:spLocks noChangeShapeType="1"/>
                </p:cNvSpPr>
                <p:nvPr/>
              </p:nvSpPr>
              <p:spPr bwMode="auto">
                <a:xfrm>
                  <a:off x="4776" y="2695"/>
                  <a:ext cx="0" cy="336"/>
                </a:xfrm>
                <a:prstGeom prst="line">
                  <a:avLst/>
                </a:prstGeom>
                <a:noFill/>
                <a:ln w="38100">
                  <a:solidFill>
                    <a:srgbClr val="CC0000"/>
                  </a:solidFill>
                  <a:round/>
                  <a:headEnd/>
                  <a:tailEnd/>
                </a:ln>
              </p:spPr>
              <p:txBody>
                <a:bodyPr anchor="ctr" anchorCtr="1"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0513" name="Text Box 27"/>
            <p:cNvSpPr txBox="1">
              <a:spLocks noChangeArrowheads="1"/>
            </p:cNvSpPr>
            <p:nvPr/>
          </p:nvSpPr>
          <p:spPr bwMode="auto">
            <a:xfrm>
              <a:off x="2270" y="2006"/>
              <a:ext cx="308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solidFill>
                    <a:srgbClr val="CC0000"/>
                  </a:solidFill>
                  <a:latin typeface="Arial" charset="0"/>
                </a:rPr>
                <a:t>ACCOUNTS PAYABLE LEDGER</a:t>
              </a:r>
              <a:endParaRPr lang="en-US"/>
            </a:p>
          </p:txBody>
        </p:sp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228600" y="3999145"/>
            <a:ext cx="3895725" cy="2449513"/>
            <a:chOff x="144" y="2002"/>
            <a:chExt cx="2454" cy="1543"/>
          </a:xfrm>
        </p:grpSpPr>
        <p:sp>
          <p:nvSpPr>
            <p:cNvPr id="20500" name="Text Box 29"/>
            <p:cNvSpPr txBox="1">
              <a:spLocks noChangeArrowheads="1"/>
            </p:cNvSpPr>
            <p:nvPr/>
          </p:nvSpPr>
          <p:spPr bwMode="auto">
            <a:xfrm>
              <a:off x="215" y="2002"/>
              <a:ext cx="161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solidFill>
                    <a:srgbClr val="CC0000"/>
                  </a:solidFill>
                  <a:latin typeface="Arial" charset="0"/>
                </a:rPr>
                <a:t>GENERAL LEDGER</a:t>
              </a:r>
              <a:endParaRPr lang="en-US"/>
            </a:p>
          </p:txBody>
        </p:sp>
        <p:grpSp>
          <p:nvGrpSpPr>
            <p:cNvPr id="6" name="Group 30"/>
            <p:cNvGrpSpPr>
              <a:grpSpLocks/>
            </p:cNvGrpSpPr>
            <p:nvPr/>
          </p:nvGrpSpPr>
          <p:grpSpPr bwMode="auto">
            <a:xfrm>
              <a:off x="144" y="2227"/>
              <a:ext cx="2454" cy="1318"/>
              <a:chOff x="144" y="2227"/>
              <a:chExt cx="2454" cy="1318"/>
            </a:xfrm>
          </p:grpSpPr>
          <p:grpSp>
            <p:nvGrpSpPr>
              <p:cNvPr id="7" name="Group 31"/>
              <p:cNvGrpSpPr>
                <a:grpSpLocks/>
              </p:cNvGrpSpPr>
              <p:nvPr/>
            </p:nvGrpSpPr>
            <p:grpSpPr bwMode="auto">
              <a:xfrm>
                <a:off x="144" y="2227"/>
                <a:ext cx="1776" cy="642"/>
                <a:chOff x="3888" y="2389"/>
                <a:chExt cx="1776" cy="642"/>
              </a:xfrm>
            </p:grpSpPr>
            <p:sp>
              <p:nvSpPr>
                <p:cNvPr id="20508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368" y="2389"/>
                  <a:ext cx="66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tIns="182880" bIns="182880" anchor="ctr" anchorCtr="1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800">
                      <a:latin typeface="Arial" charset="0"/>
                    </a:rPr>
                    <a:t>Supplies</a:t>
                  </a:r>
                </a:p>
              </p:txBody>
            </p:sp>
            <p:grpSp>
              <p:nvGrpSpPr>
                <p:cNvPr id="8" name="Group 33"/>
                <p:cNvGrpSpPr>
                  <a:grpSpLocks/>
                </p:cNvGrpSpPr>
                <p:nvPr/>
              </p:nvGrpSpPr>
              <p:grpSpPr bwMode="auto">
                <a:xfrm>
                  <a:off x="3888" y="2695"/>
                  <a:ext cx="1776" cy="336"/>
                  <a:chOff x="3888" y="2695"/>
                  <a:chExt cx="1776" cy="336"/>
                </a:xfrm>
              </p:grpSpPr>
              <p:sp>
                <p:nvSpPr>
                  <p:cNvPr id="2051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2695"/>
                    <a:ext cx="1776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CC0000"/>
                    </a:solidFill>
                    <a:round/>
                    <a:headEnd/>
                    <a:tailEnd/>
                  </a:ln>
                </p:spPr>
                <p:txBody>
                  <a:bodyPr anchor="ctr" anchorCtr="1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11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4776" y="2695"/>
                    <a:ext cx="0" cy="336"/>
                  </a:xfrm>
                  <a:prstGeom prst="line">
                    <a:avLst/>
                  </a:prstGeom>
                  <a:noFill/>
                  <a:ln w="38100">
                    <a:solidFill>
                      <a:srgbClr val="CC0000"/>
                    </a:solidFill>
                    <a:round/>
                    <a:headEnd/>
                    <a:tailEnd/>
                  </a:ln>
                </p:spPr>
                <p:txBody>
                  <a:bodyPr anchor="ctr" anchorCtr="1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" name="Group 36"/>
              <p:cNvGrpSpPr>
                <a:grpSpLocks/>
              </p:cNvGrpSpPr>
              <p:nvPr/>
            </p:nvGrpSpPr>
            <p:grpSpPr bwMode="auto">
              <a:xfrm>
                <a:off x="264" y="2903"/>
                <a:ext cx="2334" cy="642"/>
                <a:chOff x="264" y="2903"/>
                <a:chExt cx="2334" cy="642"/>
              </a:xfrm>
            </p:grpSpPr>
            <p:sp>
              <p:nvSpPr>
                <p:cNvPr id="20504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787" y="2903"/>
                  <a:ext cx="126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tIns="182880" bIns="182880" anchor="ctr" anchorCtr="1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800">
                      <a:latin typeface="Arial" charset="0"/>
                    </a:rPr>
                    <a:t>Accounts Payable</a:t>
                  </a:r>
                </a:p>
              </p:txBody>
            </p:sp>
            <p:grpSp>
              <p:nvGrpSpPr>
                <p:cNvPr id="10" name="Group 38"/>
                <p:cNvGrpSpPr>
                  <a:grpSpLocks/>
                </p:cNvGrpSpPr>
                <p:nvPr/>
              </p:nvGrpSpPr>
              <p:grpSpPr bwMode="auto">
                <a:xfrm>
                  <a:off x="264" y="3209"/>
                  <a:ext cx="2334" cy="336"/>
                  <a:chOff x="3888" y="2695"/>
                  <a:chExt cx="1776" cy="336"/>
                </a:xfrm>
              </p:grpSpPr>
              <p:sp>
                <p:nvSpPr>
                  <p:cNvPr id="2050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2695"/>
                    <a:ext cx="1776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CC0000"/>
                    </a:solidFill>
                    <a:round/>
                    <a:headEnd/>
                    <a:tailEnd/>
                  </a:ln>
                </p:spPr>
                <p:txBody>
                  <a:bodyPr anchor="ctr" anchorCtr="1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507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4776" y="2695"/>
                    <a:ext cx="0" cy="336"/>
                  </a:xfrm>
                  <a:prstGeom prst="line">
                    <a:avLst/>
                  </a:prstGeom>
                  <a:noFill/>
                  <a:ln w="38100">
                    <a:solidFill>
                      <a:srgbClr val="CC0000"/>
                    </a:solidFill>
                    <a:round/>
                    <a:headEnd/>
                    <a:tailEnd/>
                  </a:ln>
                </p:spPr>
                <p:txBody>
                  <a:bodyPr anchor="ctr" anchorCtr="1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310313" name="Text Box 41"/>
          <p:cNvSpPr txBox="1">
            <a:spLocks noChangeArrowheads="1"/>
          </p:cNvSpPr>
          <p:nvPr/>
        </p:nvSpPr>
        <p:spPr bwMode="auto">
          <a:xfrm>
            <a:off x="7346950" y="6993170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18-4, page 473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10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5" grpId="0" autoUpdateAnimBg="0"/>
      <p:bldP spid="310276" grpId="0" autoUpdateAnimBg="0"/>
      <p:bldP spid="310280" grpId="0" animBg="1" autoUpdateAnimBg="0"/>
      <p:bldP spid="310281" grpId="0" build="p" bldLvl="5" autoUpdateAnimBg="0"/>
      <p:bldP spid="310282" grpId="0" build="p" autoUpdateAnimBg="0"/>
      <p:bldP spid="310283" grpId="0" build="p" autoUpdateAnimBg="0"/>
      <p:bldP spid="310284" grpId="0" build="p" autoUpdateAnimBg="0"/>
      <p:bldP spid="310285" grpId="0" autoUpdateAnimBg="0"/>
      <p:bldP spid="310286" grpId="0" autoUpdateAnimBg="0"/>
      <p:bldP spid="310288" grpId="0" autoUpdateAnimBg="0"/>
      <p:bldP spid="310289" grpId="0" autoUpdateAnimBg="0"/>
      <p:bldP spid="310290" grpId="0" autoUpdateAnimBg="0"/>
      <p:bldP spid="310291" grpId="0" autoUpdateAnimBg="0"/>
      <p:bldP spid="31029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89258"/>
            <a:ext cx="7345362" cy="13398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000" dirty="0">
                <a:ea typeface="+mj-ea"/>
                <a:cs typeface="+mj-cs"/>
              </a:rPr>
              <a:t>JOURNALIZING BUYING SUPPLIES ON ACCOUNT</a:t>
            </a:r>
          </a:p>
        </p:txBody>
      </p:sp>
      <p:pic>
        <p:nvPicPr>
          <p:cNvPr id="21507" name="Picture 4" descr="D:\C21 PowerPoint\Multi_Journal\art for blue\Ch18\Ch18-04d.jpg"/>
          <p:cNvPicPr>
            <a:picLocks noChangeAspect="1" noChangeArrowheads="1"/>
          </p:cNvPicPr>
          <p:nvPr/>
        </p:nvPicPr>
        <p:blipFill>
          <a:blip r:embed="rId2"/>
          <a:srcRect l="19791" b="70023"/>
          <a:stretch>
            <a:fillRect/>
          </a:stretch>
        </p:blipFill>
        <p:spPr bwMode="auto">
          <a:xfrm>
            <a:off x="457200" y="1297900"/>
            <a:ext cx="8208963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7346950" y="6172200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18-4, page 473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72038" name="Text Box 6"/>
          <p:cNvSpPr txBox="1">
            <a:spLocks noChangeArrowheads="1"/>
          </p:cNvSpPr>
          <p:nvPr/>
        </p:nvSpPr>
        <p:spPr bwMode="auto">
          <a:xfrm>
            <a:off x="514350" y="3981450"/>
            <a:ext cx="68770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2.	 Write the account title. </a:t>
            </a:r>
          </a:p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</a:t>
            </a:r>
          </a:p>
        </p:txBody>
      </p:sp>
      <p:sp>
        <p:nvSpPr>
          <p:cNvPr id="172039" name="Oval 7"/>
          <p:cNvSpPr>
            <a:spLocks noChangeArrowheads="1"/>
          </p:cNvSpPr>
          <p:nvPr/>
        </p:nvSpPr>
        <p:spPr bwMode="auto">
          <a:xfrm>
            <a:off x="5486400" y="3126700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6</a:t>
            </a:r>
            <a:endParaRPr lang="en-US"/>
          </a:p>
        </p:txBody>
      </p:sp>
      <p:sp>
        <p:nvSpPr>
          <p:cNvPr id="172040" name="Oval 8"/>
          <p:cNvSpPr>
            <a:spLocks noChangeArrowheads="1"/>
          </p:cNvSpPr>
          <p:nvPr/>
        </p:nvSpPr>
        <p:spPr bwMode="auto">
          <a:xfrm>
            <a:off x="685800" y="2440900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1</a:t>
            </a:r>
            <a:endParaRPr lang="en-US"/>
          </a:p>
        </p:txBody>
      </p:sp>
      <p:sp>
        <p:nvSpPr>
          <p:cNvPr id="172041" name="Oval 9"/>
          <p:cNvSpPr>
            <a:spLocks noChangeArrowheads="1"/>
          </p:cNvSpPr>
          <p:nvPr/>
        </p:nvSpPr>
        <p:spPr bwMode="auto">
          <a:xfrm>
            <a:off x="6781800" y="2059900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4</a:t>
            </a:r>
            <a:endParaRPr lang="en-US"/>
          </a:p>
        </p:txBody>
      </p:sp>
      <p:sp>
        <p:nvSpPr>
          <p:cNvPr id="172042" name="Oval 10"/>
          <p:cNvSpPr>
            <a:spLocks noChangeArrowheads="1"/>
          </p:cNvSpPr>
          <p:nvPr/>
        </p:nvSpPr>
        <p:spPr bwMode="auto">
          <a:xfrm>
            <a:off x="2971800" y="3202900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5</a:t>
            </a:r>
            <a:endParaRPr lang="en-US"/>
          </a:p>
        </p:txBody>
      </p:sp>
      <p:sp>
        <p:nvSpPr>
          <p:cNvPr id="172043" name="Oval 11"/>
          <p:cNvSpPr>
            <a:spLocks noChangeArrowheads="1"/>
          </p:cNvSpPr>
          <p:nvPr/>
        </p:nvSpPr>
        <p:spPr bwMode="auto">
          <a:xfrm>
            <a:off x="1600200" y="2171025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2</a:t>
            </a:r>
            <a:endParaRPr lang="en-US"/>
          </a:p>
        </p:txBody>
      </p:sp>
      <p:sp>
        <p:nvSpPr>
          <p:cNvPr id="172044" name="Text Box 12"/>
          <p:cNvSpPr txBox="1">
            <a:spLocks noChangeArrowheads="1"/>
          </p:cNvSpPr>
          <p:nvPr/>
        </p:nvSpPr>
        <p:spPr bwMode="auto">
          <a:xfrm>
            <a:off x="514350" y="4343400"/>
            <a:ext cx="672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3.	Write the memorandum number.</a:t>
            </a:r>
          </a:p>
        </p:txBody>
      </p:sp>
      <p:sp>
        <p:nvSpPr>
          <p:cNvPr id="172045" name="Text Box 13"/>
          <p:cNvSpPr txBox="1">
            <a:spLocks noChangeArrowheads="1"/>
          </p:cNvSpPr>
          <p:nvPr/>
        </p:nvSpPr>
        <p:spPr bwMode="auto">
          <a:xfrm>
            <a:off x="514350" y="3616325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1. Write the date.</a:t>
            </a:r>
          </a:p>
        </p:txBody>
      </p: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514350" y="4706938"/>
            <a:ext cx="672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4.	Write the debit amount.</a:t>
            </a:r>
          </a:p>
        </p:txBody>
      </p:sp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514350" y="5068888"/>
            <a:ext cx="6648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5.	Write the account title and vendor name in the Account Title column.</a:t>
            </a:r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514350" y="5749925"/>
            <a:ext cx="664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6. Place a diagonal line in the Post. Ref. column. </a:t>
            </a:r>
          </a:p>
        </p:txBody>
      </p:sp>
      <p:sp>
        <p:nvSpPr>
          <p:cNvPr id="172049" name="Text Box 17"/>
          <p:cNvSpPr txBox="1">
            <a:spLocks noChangeArrowheads="1"/>
          </p:cNvSpPr>
          <p:nvPr/>
        </p:nvSpPr>
        <p:spPr bwMode="auto">
          <a:xfrm>
            <a:off x="514350" y="6113463"/>
            <a:ext cx="3448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7.	Write the credit amount.</a:t>
            </a:r>
          </a:p>
        </p:txBody>
      </p:sp>
      <p:sp>
        <p:nvSpPr>
          <p:cNvPr id="172050" name="Oval 18"/>
          <p:cNvSpPr>
            <a:spLocks noChangeArrowheads="1"/>
          </p:cNvSpPr>
          <p:nvPr/>
        </p:nvSpPr>
        <p:spPr bwMode="auto">
          <a:xfrm>
            <a:off x="4267200" y="2288500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3</a:t>
            </a:r>
            <a:endParaRPr lang="en-US"/>
          </a:p>
        </p:txBody>
      </p:sp>
      <p:sp>
        <p:nvSpPr>
          <p:cNvPr id="172051" name="Oval 19"/>
          <p:cNvSpPr>
            <a:spLocks noChangeArrowheads="1"/>
          </p:cNvSpPr>
          <p:nvPr/>
        </p:nvSpPr>
        <p:spPr bwMode="auto">
          <a:xfrm>
            <a:off x="8077200" y="3237825"/>
            <a:ext cx="533400" cy="533400"/>
          </a:xfrm>
          <a:prstGeom prst="ellipse">
            <a:avLst/>
          </a:prstGeom>
          <a:solidFill>
            <a:srgbClr val="CC0000"/>
          </a:solidFill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Arial" charset="0"/>
              </a:rPr>
              <a:t>7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8" grpId="0" autoUpdateAnimBg="0"/>
      <p:bldP spid="172039" grpId="0" animBg="1" autoUpdateAnimBg="0"/>
      <p:bldP spid="172040" grpId="0" animBg="1" autoUpdateAnimBg="0"/>
      <p:bldP spid="172041" grpId="0" animBg="1" autoUpdateAnimBg="0"/>
      <p:bldP spid="172042" grpId="0" animBg="1" autoUpdateAnimBg="0"/>
      <p:bldP spid="172043" grpId="0" animBg="1" autoUpdateAnimBg="0"/>
      <p:bldP spid="172044" grpId="0" autoUpdateAnimBg="0"/>
      <p:bldP spid="172045" grpId="0" autoUpdateAnimBg="0"/>
      <p:bldP spid="172046" grpId="0" autoUpdateAnimBg="0"/>
      <p:bldP spid="172047" grpId="0" autoUpdateAnimBg="0"/>
      <p:bldP spid="172048" grpId="0" autoUpdateAnimBg="0"/>
      <p:bldP spid="172049" grpId="0" autoUpdateAnimBg="0"/>
      <p:bldP spid="172050" grpId="0" animBg="1" autoUpdateAnimBg="0"/>
      <p:bldP spid="172051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60" name="Picture 4" descr="D:\C21 PowerPoint\Multi_Journal\art for blue\Ch18\Ch18-04e.jpg"/>
          <p:cNvPicPr>
            <a:picLocks noChangeAspect="1" noChangeArrowheads="1"/>
          </p:cNvPicPr>
          <p:nvPr/>
        </p:nvPicPr>
        <p:blipFill>
          <a:blip r:embed="rId2"/>
          <a:srcRect l="15771" b="36856"/>
          <a:stretch>
            <a:fillRect/>
          </a:stretch>
        </p:blipFill>
        <p:spPr bwMode="auto">
          <a:xfrm>
            <a:off x="224880" y="774700"/>
            <a:ext cx="6096000" cy="589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6267608" y="2023910"/>
            <a:ext cx="304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2.	Journal Page Number</a:t>
            </a:r>
          </a:p>
        </p:txBody>
      </p:sp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19799" y="244158"/>
            <a:ext cx="2819401" cy="13398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500" dirty="0">
                <a:ea typeface="+mj-ea"/>
                <a:cs typeface="+mj-cs"/>
              </a:rPr>
              <a:t>POSTING FROM A GENERAL JOURNAL</a:t>
            </a: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7346950" y="6172200"/>
            <a:ext cx="1800225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18-4, page 474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73067" name="Text Box 11"/>
          <p:cNvSpPr txBox="1">
            <a:spLocks noChangeArrowheads="1"/>
          </p:cNvSpPr>
          <p:nvPr/>
        </p:nvSpPr>
        <p:spPr bwMode="auto">
          <a:xfrm>
            <a:off x="6267608" y="2706535"/>
            <a:ext cx="1695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3.	Credit</a:t>
            </a:r>
          </a:p>
        </p:txBody>
      </p:sp>
      <p:sp>
        <p:nvSpPr>
          <p:cNvPr id="173068" name="Text Box 12"/>
          <p:cNvSpPr txBox="1">
            <a:spLocks noChangeArrowheads="1"/>
          </p:cNvSpPr>
          <p:nvPr/>
        </p:nvSpPr>
        <p:spPr bwMode="auto">
          <a:xfrm>
            <a:off x="6267608" y="1658785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>
                <a:latin typeface="Arial" charset="0"/>
              </a:rPr>
              <a:t>1. Date</a:t>
            </a:r>
          </a:p>
        </p:txBody>
      </p:sp>
      <p:sp>
        <p:nvSpPr>
          <p:cNvPr id="173069" name="Text Box 13"/>
          <p:cNvSpPr txBox="1">
            <a:spLocks noChangeArrowheads="1"/>
          </p:cNvSpPr>
          <p:nvPr/>
        </p:nvSpPr>
        <p:spPr bwMode="auto">
          <a:xfrm>
            <a:off x="6267608" y="3070073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 dirty="0">
                <a:latin typeface="Arial" charset="0"/>
              </a:rPr>
              <a:t>4.	Account Balance</a:t>
            </a:r>
          </a:p>
        </p:txBody>
      </p: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6267608" y="3385553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85750" indent="-285750">
              <a:spcAft>
                <a:spcPct val="20000"/>
              </a:spcAft>
            </a:pPr>
            <a:r>
              <a:rPr lang="en-US" sz="2000" b="1" dirty="0">
                <a:latin typeface="Arial" charset="0"/>
              </a:rPr>
              <a:t>5.	Account Numbers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3958680" y="1981200"/>
            <a:ext cx="2743200" cy="3810000"/>
            <a:chOff x="2640" y="1248"/>
            <a:chExt cx="1728" cy="2400"/>
          </a:xfrm>
        </p:grpSpPr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2640" y="1248"/>
              <a:ext cx="1728" cy="2400"/>
              <a:chOff x="2640" y="1248"/>
              <a:chExt cx="1728" cy="2400"/>
            </a:xfrm>
          </p:grpSpPr>
          <p:sp>
            <p:nvSpPr>
              <p:cNvPr id="22561" name="Freeform 23"/>
              <p:cNvSpPr>
                <a:spLocks/>
              </p:cNvSpPr>
              <p:nvPr/>
            </p:nvSpPr>
            <p:spPr bwMode="auto">
              <a:xfrm>
                <a:off x="2640" y="1248"/>
                <a:ext cx="1728" cy="2400"/>
              </a:xfrm>
              <a:custGeom>
                <a:avLst/>
                <a:gdLst>
                  <a:gd name="T0" fmla="*/ 1392 w 1728"/>
                  <a:gd name="T1" fmla="*/ 2400 h 2400"/>
                  <a:gd name="T2" fmla="*/ 1728 w 1728"/>
                  <a:gd name="T3" fmla="*/ 2400 h 2400"/>
                  <a:gd name="T4" fmla="*/ 1728 w 1728"/>
                  <a:gd name="T5" fmla="*/ 1296 h 2400"/>
                  <a:gd name="T6" fmla="*/ 432 w 1728"/>
                  <a:gd name="T7" fmla="*/ 0 h 2400"/>
                  <a:gd name="T8" fmla="*/ 0 w 1728"/>
                  <a:gd name="T9" fmla="*/ 0 h 24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2400"/>
                  <a:gd name="T17" fmla="*/ 1728 w 1728"/>
                  <a:gd name="T18" fmla="*/ 2400 h 24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2400">
                    <a:moveTo>
                      <a:pt x="1392" y="2400"/>
                    </a:moveTo>
                    <a:lnTo>
                      <a:pt x="1728" y="2400"/>
                    </a:lnTo>
                    <a:lnTo>
                      <a:pt x="1728" y="1296"/>
                    </a:lnTo>
                    <a:lnTo>
                      <a:pt x="432" y="0"/>
                    </a:ln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62" name="Line 25"/>
              <p:cNvSpPr>
                <a:spLocks noChangeShapeType="1"/>
              </p:cNvSpPr>
              <p:nvPr/>
            </p:nvSpPr>
            <p:spPr bwMode="auto">
              <a:xfrm flipV="1">
                <a:off x="3744" y="1920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560" name="Oval 6"/>
            <p:cNvSpPr>
              <a:spLocks noChangeArrowheads="1"/>
            </p:cNvSpPr>
            <p:nvPr/>
          </p:nvSpPr>
          <p:spPr bwMode="auto">
            <a:xfrm>
              <a:off x="3600" y="1872"/>
              <a:ext cx="336" cy="336"/>
            </a:xfrm>
            <a:prstGeom prst="ellipse">
              <a:avLst/>
            </a:prstGeom>
            <a:solidFill>
              <a:srgbClr val="CC0000"/>
            </a:solidFill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Arial" charset="0"/>
                </a:rPr>
                <a:t>5</a:t>
              </a:r>
              <a:endParaRPr lang="en-US"/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4298405" y="4800600"/>
            <a:ext cx="2479675" cy="1905000"/>
            <a:chOff x="2854" y="3024"/>
            <a:chExt cx="1562" cy="1200"/>
          </a:xfrm>
        </p:grpSpPr>
        <p:sp>
          <p:nvSpPr>
            <p:cNvPr id="22555" name="Oval 9"/>
            <p:cNvSpPr>
              <a:spLocks noChangeArrowheads="1"/>
            </p:cNvSpPr>
            <p:nvPr/>
          </p:nvSpPr>
          <p:spPr bwMode="auto">
            <a:xfrm>
              <a:off x="3888" y="3024"/>
              <a:ext cx="336" cy="336"/>
            </a:xfrm>
            <a:prstGeom prst="ellipse">
              <a:avLst/>
            </a:prstGeom>
            <a:solidFill>
              <a:srgbClr val="CC0000"/>
            </a:solidFill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Arial" charset="0"/>
                </a:rPr>
                <a:t>4</a:t>
              </a:r>
              <a:endParaRPr lang="en-US"/>
            </a:p>
          </p:txBody>
        </p:sp>
        <p:sp>
          <p:nvSpPr>
            <p:cNvPr id="22556" name="Line 20"/>
            <p:cNvSpPr>
              <a:spLocks noChangeShapeType="1"/>
            </p:cNvSpPr>
            <p:nvPr/>
          </p:nvSpPr>
          <p:spPr bwMode="auto">
            <a:xfrm>
              <a:off x="2854" y="3249"/>
              <a:ext cx="480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7" name="Oval 21"/>
            <p:cNvSpPr>
              <a:spLocks noChangeArrowheads="1"/>
            </p:cNvSpPr>
            <p:nvPr/>
          </p:nvSpPr>
          <p:spPr bwMode="auto">
            <a:xfrm>
              <a:off x="4080" y="3840"/>
              <a:ext cx="336" cy="336"/>
            </a:xfrm>
            <a:prstGeom prst="ellipse">
              <a:avLst/>
            </a:prstGeom>
            <a:solidFill>
              <a:srgbClr val="CC0000"/>
            </a:solidFill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Arial" charset="0"/>
                </a:rPr>
                <a:t>4</a:t>
              </a:r>
              <a:endParaRPr lang="en-US"/>
            </a:p>
          </p:txBody>
        </p:sp>
        <p:sp>
          <p:nvSpPr>
            <p:cNvPr id="22558" name="Freeform 28"/>
            <p:cNvSpPr>
              <a:spLocks/>
            </p:cNvSpPr>
            <p:nvPr/>
          </p:nvSpPr>
          <p:spPr bwMode="auto">
            <a:xfrm>
              <a:off x="3312" y="4080"/>
              <a:ext cx="624" cy="144"/>
            </a:xfrm>
            <a:custGeom>
              <a:avLst/>
              <a:gdLst>
                <a:gd name="T0" fmla="*/ 0 w 624"/>
                <a:gd name="T1" fmla="*/ 0 h 144"/>
                <a:gd name="T2" fmla="*/ 0 w 624"/>
                <a:gd name="T3" fmla="*/ 144 h 144"/>
                <a:gd name="T4" fmla="*/ 624 w 624"/>
                <a:gd name="T5" fmla="*/ 144 h 144"/>
                <a:gd name="T6" fmla="*/ 624 w 624"/>
                <a:gd name="T7" fmla="*/ 0 h 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4"/>
                <a:gd name="T13" fmla="*/ 0 h 144"/>
                <a:gd name="T14" fmla="*/ 624 w 624"/>
                <a:gd name="T15" fmla="*/ 144 h 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4" h="144">
                  <a:moveTo>
                    <a:pt x="0" y="0"/>
                  </a:moveTo>
                  <a:lnTo>
                    <a:pt x="0" y="144"/>
                  </a:lnTo>
                  <a:lnTo>
                    <a:pt x="624" y="144"/>
                  </a:lnTo>
                  <a:lnTo>
                    <a:pt x="624" y="0"/>
                  </a:ln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1485355" y="762000"/>
            <a:ext cx="3616325" cy="5638800"/>
            <a:chOff x="1082" y="480"/>
            <a:chExt cx="2278" cy="3552"/>
          </a:xfrm>
        </p:grpSpPr>
        <p:sp>
          <p:nvSpPr>
            <p:cNvPr id="22550" name="Freeform 31"/>
            <p:cNvSpPr>
              <a:spLocks/>
            </p:cNvSpPr>
            <p:nvPr/>
          </p:nvSpPr>
          <p:spPr bwMode="auto">
            <a:xfrm>
              <a:off x="1248" y="480"/>
              <a:ext cx="2112" cy="720"/>
            </a:xfrm>
            <a:custGeom>
              <a:avLst/>
              <a:gdLst>
                <a:gd name="T0" fmla="*/ 1920 w 1920"/>
                <a:gd name="T1" fmla="*/ 96 h 720"/>
                <a:gd name="T2" fmla="*/ 1920 w 1920"/>
                <a:gd name="T3" fmla="*/ 0 h 720"/>
                <a:gd name="T4" fmla="*/ 0 w 1920"/>
                <a:gd name="T5" fmla="*/ 0 h 720"/>
                <a:gd name="T6" fmla="*/ 0 w 1920"/>
                <a:gd name="T7" fmla="*/ 720 h 7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20"/>
                <a:gd name="T13" fmla="*/ 0 h 720"/>
                <a:gd name="T14" fmla="*/ 1920 w 1920"/>
                <a:gd name="T15" fmla="*/ 720 h 7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20" h="720">
                  <a:moveTo>
                    <a:pt x="1920" y="96"/>
                  </a:moveTo>
                  <a:lnTo>
                    <a:pt x="1920" y="0"/>
                  </a:lnTo>
                  <a:lnTo>
                    <a:pt x="0" y="0"/>
                  </a:lnTo>
                  <a:lnTo>
                    <a:pt x="0" y="720"/>
                  </a:ln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1" name="Freeform 33"/>
            <p:cNvSpPr>
              <a:spLocks/>
            </p:cNvSpPr>
            <p:nvPr/>
          </p:nvSpPr>
          <p:spPr bwMode="auto">
            <a:xfrm>
              <a:off x="1248" y="1344"/>
              <a:ext cx="384" cy="1920"/>
            </a:xfrm>
            <a:custGeom>
              <a:avLst/>
              <a:gdLst>
                <a:gd name="T0" fmla="*/ 0 w 384"/>
                <a:gd name="T1" fmla="*/ 0 h 1920"/>
                <a:gd name="T2" fmla="*/ 0 w 384"/>
                <a:gd name="T3" fmla="*/ 1920 h 1920"/>
                <a:gd name="T4" fmla="*/ 384 w 384"/>
                <a:gd name="T5" fmla="*/ 1920 h 1920"/>
                <a:gd name="T6" fmla="*/ 0 60000 65536"/>
                <a:gd name="T7" fmla="*/ 0 60000 65536"/>
                <a:gd name="T8" fmla="*/ 0 60000 65536"/>
                <a:gd name="T9" fmla="*/ 0 w 384"/>
                <a:gd name="T10" fmla="*/ 0 h 1920"/>
                <a:gd name="T11" fmla="*/ 384 w 384"/>
                <a:gd name="T12" fmla="*/ 1920 h 19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920">
                  <a:moveTo>
                    <a:pt x="0" y="0"/>
                  </a:moveTo>
                  <a:lnTo>
                    <a:pt x="0" y="1920"/>
                  </a:lnTo>
                  <a:lnTo>
                    <a:pt x="384" y="1920"/>
                  </a:ln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2" name="Oval 10"/>
            <p:cNvSpPr>
              <a:spLocks noChangeArrowheads="1"/>
            </p:cNvSpPr>
            <p:nvPr/>
          </p:nvSpPr>
          <p:spPr bwMode="auto">
            <a:xfrm>
              <a:off x="1082" y="672"/>
              <a:ext cx="336" cy="336"/>
            </a:xfrm>
            <a:prstGeom prst="ellipse">
              <a:avLst/>
            </a:prstGeom>
            <a:solidFill>
              <a:srgbClr val="CC0000"/>
            </a:solidFill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Arial" charset="0"/>
                </a:rPr>
                <a:t>2</a:t>
              </a:r>
              <a:endParaRPr lang="en-US"/>
            </a:p>
          </p:txBody>
        </p:sp>
        <p:sp>
          <p:nvSpPr>
            <p:cNvPr id="22553" name="Freeform 34"/>
            <p:cNvSpPr>
              <a:spLocks/>
            </p:cNvSpPr>
            <p:nvPr/>
          </p:nvSpPr>
          <p:spPr bwMode="auto">
            <a:xfrm>
              <a:off x="1248" y="3264"/>
              <a:ext cx="912" cy="768"/>
            </a:xfrm>
            <a:custGeom>
              <a:avLst/>
              <a:gdLst>
                <a:gd name="T0" fmla="*/ 0 w 912"/>
                <a:gd name="T1" fmla="*/ 0 h 768"/>
                <a:gd name="T2" fmla="*/ 0 w 912"/>
                <a:gd name="T3" fmla="*/ 768 h 768"/>
                <a:gd name="T4" fmla="*/ 912 w 912"/>
                <a:gd name="T5" fmla="*/ 768 h 768"/>
                <a:gd name="T6" fmla="*/ 0 60000 65536"/>
                <a:gd name="T7" fmla="*/ 0 60000 65536"/>
                <a:gd name="T8" fmla="*/ 0 60000 65536"/>
                <a:gd name="T9" fmla="*/ 0 w 912"/>
                <a:gd name="T10" fmla="*/ 0 h 768"/>
                <a:gd name="T11" fmla="*/ 912 w 912"/>
                <a:gd name="T12" fmla="*/ 768 h 7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12" h="768">
                  <a:moveTo>
                    <a:pt x="0" y="0"/>
                  </a:moveTo>
                  <a:lnTo>
                    <a:pt x="0" y="768"/>
                  </a:lnTo>
                  <a:lnTo>
                    <a:pt x="912" y="768"/>
                  </a:ln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4" name="Line 36"/>
            <p:cNvSpPr>
              <a:spLocks noChangeShapeType="1"/>
            </p:cNvSpPr>
            <p:nvPr/>
          </p:nvSpPr>
          <p:spPr bwMode="auto">
            <a:xfrm>
              <a:off x="1248" y="2186"/>
              <a:ext cx="192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189955" y="1752600"/>
            <a:ext cx="796925" cy="4654550"/>
            <a:chOff x="266" y="1104"/>
            <a:chExt cx="502" cy="2932"/>
          </a:xfrm>
        </p:grpSpPr>
        <p:sp>
          <p:nvSpPr>
            <p:cNvPr id="22546" name="Freeform 37"/>
            <p:cNvSpPr>
              <a:spLocks/>
            </p:cNvSpPr>
            <p:nvPr/>
          </p:nvSpPr>
          <p:spPr bwMode="auto">
            <a:xfrm>
              <a:off x="432" y="1104"/>
              <a:ext cx="336" cy="2932"/>
            </a:xfrm>
            <a:custGeom>
              <a:avLst/>
              <a:gdLst>
                <a:gd name="T0" fmla="*/ 192 w 336"/>
                <a:gd name="T1" fmla="*/ 0 h 2928"/>
                <a:gd name="T2" fmla="*/ 0 w 336"/>
                <a:gd name="T3" fmla="*/ 0 h 2928"/>
                <a:gd name="T4" fmla="*/ 0 w 336"/>
                <a:gd name="T5" fmla="*/ 2928 h 2928"/>
                <a:gd name="T6" fmla="*/ 336 w 336"/>
                <a:gd name="T7" fmla="*/ 2928 h 29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6"/>
                <a:gd name="T13" fmla="*/ 0 h 2928"/>
                <a:gd name="T14" fmla="*/ 336 w 336"/>
                <a:gd name="T15" fmla="*/ 2928 h 29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6" h="2928">
                  <a:moveTo>
                    <a:pt x="192" y="0"/>
                  </a:moveTo>
                  <a:lnTo>
                    <a:pt x="0" y="0"/>
                  </a:lnTo>
                  <a:lnTo>
                    <a:pt x="0" y="2928"/>
                  </a:lnTo>
                  <a:lnTo>
                    <a:pt x="336" y="2928"/>
                  </a:ln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7" name="Line 38"/>
            <p:cNvSpPr>
              <a:spLocks noChangeShapeType="1"/>
            </p:cNvSpPr>
            <p:nvPr/>
          </p:nvSpPr>
          <p:spPr bwMode="auto">
            <a:xfrm>
              <a:off x="432" y="2182"/>
              <a:ext cx="192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8" name="Line 39"/>
            <p:cNvSpPr>
              <a:spLocks noChangeShapeType="1"/>
            </p:cNvSpPr>
            <p:nvPr/>
          </p:nvSpPr>
          <p:spPr bwMode="auto">
            <a:xfrm>
              <a:off x="432" y="3242"/>
              <a:ext cx="336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9" name="Oval 7"/>
            <p:cNvSpPr>
              <a:spLocks noChangeArrowheads="1"/>
            </p:cNvSpPr>
            <p:nvPr/>
          </p:nvSpPr>
          <p:spPr bwMode="auto">
            <a:xfrm>
              <a:off x="266" y="1222"/>
              <a:ext cx="336" cy="336"/>
            </a:xfrm>
            <a:prstGeom prst="ellipse">
              <a:avLst/>
            </a:prstGeom>
            <a:solidFill>
              <a:srgbClr val="CC0000"/>
            </a:solidFill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Arial" charset="0"/>
                </a:rPr>
                <a:t>1</a:t>
              </a:r>
              <a:endParaRPr lang="en-US"/>
            </a:p>
          </p:txBody>
        </p:sp>
      </p:grp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3577680" y="1981200"/>
            <a:ext cx="1371600" cy="4419600"/>
            <a:chOff x="2400" y="1248"/>
            <a:chExt cx="864" cy="2784"/>
          </a:xfrm>
        </p:grpSpPr>
        <p:sp>
          <p:nvSpPr>
            <p:cNvPr id="22543" name="Freeform 19"/>
            <p:cNvSpPr>
              <a:spLocks/>
            </p:cNvSpPr>
            <p:nvPr/>
          </p:nvSpPr>
          <p:spPr bwMode="auto">
            <a:xfrm>
              <a:off x="2640" y="1248"/>
              <a:ext cx="624" cy="1920"/>
            </a:xfrm>
            <a:custGeom>
              <a:avLst/>
              <a:gdLst>
                <a:gd name="T0" fmla="*/ 624 w 624"/>
                <a:gd name="T1" fmla="*/ 0 h 1920"/>
                <a:gd name="T2" fmla="*/ 0 w 624"/>
                <a:gd name="T3" fmla="*/ 624 h 1920"/>
                <a:gd name="T4" fmla="*/ 0 w 624"/>
                <a:gd name="T5" fmla="*/ 1920 h 1920"/>
                <a:gd name="T6" fmla="*/ 0 60000 65536"/>
                <a:gd name="T7" fmla="*/ 0 60000 65536"/>
                <a:gd name="T8" fmla="*/ 0 60000 65536"/>
                <a:gd name="T9" fmla="*/ 0 w 624"/>
                <a:gd name="T10" fmla="*/ 0 h 1920"/>
                <a:gd name="T11" fmla="*/ 624 w 624"/>
                <a:gd name="T12" fmla="*/ 1920 h 19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4" h="1920">
                  <a:moveTo>
                    <a:pt x="624" y="0"/>
                  </a:moveTo>
                  <a:lnTo>
                    <a:pt x="0" y="624"/>
                  </a:lnTo>
                  <a:lnTo>
                    <a:pt x="0" y="1920"/>
                  </a:ln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4" name="Freeform 27"/>
            <p:cNvSpPr>
              <a:spLocks/>
            </p:cNvSpPr>
            <p:nvPr/>
          </p:nvSpPr>
          <p:spPr bwMode="auto">
            <a:xfrm>
              <a:off x="2485" y="1728"/>
              <a:ext cx="624" cy="2304"/>
            </a:xfrm>
            <a:custGeom>
              <a:avLst/>
              <a:gdLst>
                <a:gd name="T0" fmla="*/ 0 w 624"/>
                <a:gd name="T1" fmla="*/ 0 h 2304"/>
                <a:gd name="T2" fmla="*/ 0 w 624"/>
                <a:gd name="T3" fmla="*/ 2304 h 2304"/>
                <a:gd name="T4" fmla="*/ 624 w 624"/>
                <a:gd name="T5" fmla="*/ 2304 h 2304"/>
                <a:gd name="T6" fmla="*/ 0 60000 65536"/>
                <a:gd name="T7" fmla="*/ 0 60000 65536"/>
                <a:gd name="T8" fmla="*/ 0 60000 65536"/>
                <a:gd name="T9" fmla="*/ 0 w 624"/>
                <a:gd name="T10" fmla="*/ 0 h 2304"/>
                <a:gd name="T11" fmla="*/ 624 w 624"/>
                <a:gd name="T12" fmla="*/ 2304 h 23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4" h="2304">
                  <a:moveTo>
                    <a:pt x="0" y="0"/>
                  </a:moveTo>
                  <a:lnTo>
                    <a:pt x="0" y="2304"/>
                  </a:lnTo>
                  <a:lnTo>
                    <a:pt x="624" y="2304"/>
                  </a:lnTo>
                </a:path>
              </a:pathLst>
            </a:cu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5" name="Oval 8"/>
            <p:cNvSpPr>
              <a:spLocks noChangeArrowheads="1"/>
            </p:cNvSpPr>
            <p:nvPr/>
          </p:nvSpPr>
          <p:spPr bwMode="auto">
            <a:xfrm>
              <a:off x="2400" y="1632"/>
              <a:ext cx="336" cy="336"/>
            </a:xfrm>
            <a:prstGeom prst="ellipse">
              <a:avLst/>
            </a:prstGeom>
            <a:solidFill>
              <a:srgbClr val="CC0000"/>
            </a:solidFill>
            <a:ln w="381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Arial" charset="0"/>
                </a:rPr>
                <a:t>3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70" grpId="0" autoUpdateAnimBg="0"/>
      <p:bldP spid="173067" grpId="0" autoUpdateAnimBg="0"/>
      <p:bldP spid="173068" grpId="0" autoUpdateAnimBg="0"/>
      <p:bldP spid="173069" grpId="0" autoUpdateAnimBg="0"/>
      <p:bldP spid="173071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377</TotalTime>
  <Words>547</Words>
  <Application>Microsoft Macintosh PowerPoint</Application>
  <PresentationFormat>On-screen Show (4:3)</PresentationFormat>
  <Paragraphs>121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Capital</vt:lpstr>
      <vt:lpstr>Recording Transactions Using a General Journal</vt:lpstr>
      <vt:lpstr>General Journal</vt:lpstr>
      <vt:lpstr>Purchases Returns and Allowances</vt:lpstr>
      <vt:lpstr>DEBIT MEMORANDUM  FOR PURCHASES RETURNS AND ALLOWANCES</vt:lpstr>
      <vt:lpstr>JOURNALIZING PURCHASES RETURNS AND ALLOWANCES</vt:lpstr>
      <vt:lpstr>JOURNALIZING PURCHASES RETURNS AND ALLOWANCES</vt:lpstr>
      <vt:lpstr>JOURNALIZING BUYING SUPPLIES ON ACCOUNT</vt:lpstr>
      <vt:lpstr>JOURNALIZING BUYING SUPPLIES ON ACCOUNT</vt:lpstr>
      <vt:lpstr>POSTING FROM A GENERAL JOURNAL</vt:lpstr>
    </vt:vector>
  </TitlesOfParts>
  <Company>Woodward-Granger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Recording Transactions Using a General Journal</dc:title>
  <dc:creator>David Combs</dc:creator>
  <cp:lastModifiedBy>David Combs</cp:lastModifiedBy>
  <cp:revision>7</cp:revision>
  <dcterms:created xsi:type="dcterms:W3CDTF">2011-09-13T12:44:13Z</dcterms:created>
  <dcterms:modified xsi:type="dcterms:W3CDTF">2011-09-13T18:38:01Z</dcterms:modified>
</cp:coreProperties>
</file>